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7" r:id="rId5"/>
    <p:sldId id="261" r:id="rId6"/>
    <p:sldId id="274" r:id="rId7"/>
    <p:sldId id="275" r:id="rId8"/>
    <p:sldId id="272" r:id="rId9"/>
    <p:sldId id="278" r:id="rId10"/>
    <p:sldId id="276" r:id="rId11"/>
    <p:sldId id="279" r:id="rId12"/>
    <p:sldId id="27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28"/>
  </p:normalViewPr>
  <p:slideViewPr>
    <p:cSldViewPr snapToGrid="0" snapToObjects="1">
      <p:cViewPr varScale="1">
        <p:scale>
          <a:sx n="80" d="100"/>
          <a:sy n="80" d="100"/>
        </p:scale>
        <p:origin x="6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939FE9-0B2E-4997-BA24-44FF9669BA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AE1028-7A43-40A3-A2EC-124FFB07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3D3C9-ED3E-4430-A8CA-03711A676035}" type="datetimeFigureOut">
              <a:rPr lang="en-US" smtClean="0"/>
              <a:t>2/17/2025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ACB66-3B0A-415A-9449-9278044DA5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7EC22-6F70-469D-B720-84BF796C51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4CC5C-2831-4FAC-8076-6410B257E0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8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67E2B-6215-4DB6-B113-75ACD1123374}" type="datetimeFigureOut">
              <a:rPr lang="en-US" smtClean="0"/>
              <a:t>2/17/2025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C8106-034A-47C1-ADA6-0A1F9E0E74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823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068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erson with bookbag staring out over the mountains">
            <a:extLst>
              <a:ext uri="{FF2B5EF4-FFF2-40B4-BE49-F238E27FC236}">
                <a16:creationId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58" y="-1300"/>
            <a:ext cx="12191999" cy="68593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359673"/>
            <a:ext cx="8361229" cy="217724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2"/>
                </a:solidFill>
              </a:rPr>
              <a:t>Presentation on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dirty="0">
                <a:solidFill>
                  <a:schemeClr val="bg2"/>
                </a:solidFill>
              </a:rPr>
              <a:t>Tourism in India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5048" y="3536915"/>
            <a:ext cx="7396532" cy="2035408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en-US" dirty="0">
                <a:solidFill>
                  <a:schemeClr val="bg2"/>
                </a:solidFill>
              </a:rPr>
              <a:t>From</a:t>
            </a:r>
          </a:p>
          <a:p>
            <a:pPr algn="r"/>
            <a:r>
              <a:rPr lang="en-US" dirty="0">
                <a:solidFill>
                  <a:schemeClr val="bg2"/>
                </a:solidFill>
              </a:rPr>
              <a:t>Daksh Gambhir</a:t>
            </a:r>
          </a:p>
          <a:p>
            <a:pPr algn="r"/>
            <a:r>
              <a:rPr lang="en-US" dirty="0">
                <a:solidFill>
                  <a:schemeClr val="bg2"/>
                </a:solidFill>
              </a:rPr>
              <a:t>Sumit Vishwakarma</a:t>
            </a:r>
          </a:p>
          <a:p>
            <a:pPr algn="r"/>
            <a:r>
              <a:rPr lang="en-US" dirty="0">
                <a:solidFill>
                  <a:schemeClr val="bg2"/>
                </a:solidFill>
              </a:rPr>
              <a:t>Manjeet Yadav</a:t>
            </a:r>
          </a:p>
          <a:p>
            <a:pPr algn="r"/>
            <a:r>
              <a:rPr lang="en-US" dirty="0">
                <a:solidFill>
                  <a:schemeClr val="bg2"/>
                </a:solidFill>
              </a:rPr>
              <a:t>Simar Singh</a:t>
            </a:r>
          </a:p>
          <a:p>
            <a:pPr algn="r"/>
            <a:r>
              <a:rPr lang="en-US" dirty="0">
                <a:solidFill>
                  <a:schemeClr val="bg2"/>
                </a:solidFill>
              </a:rPr>
              <a:t>Angad Soni</a:t>
            </a:r>
          </a:p>
          <a:p>
            <a:pPr algn="r"/>
            <a:r>
              <a:rPr lang="en-US" dirty="0">
                <a:solidFill>
                  <a:schemeClr val="bg2"/>
                </a:solidFill>
              </a:rPr>
              <a:t>Manit Chopra</a:t>
            </a: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b="1" dirty="0"/>
              <a:t>Introduction</a:t>
            </a:r>
            <a:endParaRPr lang="en-US" b="1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The Travel &amp; Tourism Scenario in India | Business Economics">
            <a:extLst>
              <a:ext uri="{FF2B5EF4-FFF2-40B4-BE49-F238E27FC236}">
                <a16:creationId xmlns:a16="http://schemas.microsoft.com/office/drawing/2014/main" id="{1068104E-BC15-9B08-9037-BA8BF6C3E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76"/>
            <a:ext cx="4373545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964B3A-3B9B-908D-2E0C-6A2BAA4331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0824" y="1574359"/>
            <a:ext cx="6613081" cy="4675366"/>
          </a:xfrm>
        </p:spPr>
        <p:txBody>
          <a:bodyPr/>
          <a:lstStyle/>
          <a:p>
            <a:r>
              <a:rPr lang="en-US" sz="2400" b="0" i="0" dirty="0">
                <a:solidFill>
                  <a:schemeClr val="tx1"/>
                </a:solidFill>
                <a:effectLst/>
                <a:latin typeface="Inter"/>
              </a:rPr>
              <a:t>From the Himalayas in the north to the beaches of Goa and the backwaters of Kerala, India is a top global tourist destination.</a:t>
            </a:r>
          </a:p>
          <a:p>
            <a:pPr>
              <a:spcAft>
                <a:spcPts val="720"/>
              </a:spcAft>
            </a:pPr>
            <a:r>
              <a:rPr lang="en-US" sz="2400" dirty="0"/>
              <a:t>India ranks among the top countries in cultural and historical tourism.</a:t>
            </a:r>
          </a:p>
          <a:p>
            <a:pPr>
              <a:spcAft>
                <a:spcPts val="720"/>
              </a:spcAft>
            </a:pPr>
            <a:r>
              <a:rPr lang="en-US" sz="2400" dirty="0"/>
              <a:t>Over 17 million international tourists visited India in 2019.</a:t>
            </a:r>
          </a:p>
          <a:p>
            <a:pPr>
              <a:spcAft>
                <a:spcPts val="720"/>
              </a:spcAft>
            </a:pPr>
            <a:r>
              <a:rPr lang="en-US" sz="2400" dirty="0"/>
              <a:t>The sector provides employment to over 42 million people.</a:t>
            </a:r>
          </a:p>
          <a:p>
            <a:endParaRPr lang="en-US" b="0" i="0" dirty="0">
              <a:solidFill>
                <a:schemeClr val="tx1"/>
              </a:solidFill>
              <a:effectLst/>
              <a:latin typeface="Inter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E11DD-2FE7-D1F4-25A9-CC7AC882F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Challenges and Problems in Tourism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C9981-735B-13DF-D721-8DB72EFE0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33384"/>
            <a:ext cx="9601200" cy="4134016"/>
          </a:xfrm>
        </p:spPr>
        <p:txBody>
          <a:bodyPr>
            <a:normAutofit/>
          </a:bodyPr>
          <a:lstStyle/>
          <a:p>
            <a:r>
              <a:rPr lang="en-IN" sz="3600" b="1" dirty="0"/>
              <a:t>Pollution &amp; Cleanliness</a:t>
            </a:r>
            <a:r>
              <a:rPr lang="en-US" sz="3600" b="1" dirty="0"/>
              <a:t>: </a:t>
            </a:r>
            <a:r>
              <a:rPr lang="en-US" sz="3600" dirty="0"/>
              <a:t>Many tourist spots face pollution issues.</a:t>
            </a:r>
          </a:p>
          <a:p>
            <a:r>
              <a:rPr lang="en-IN" sz="3600" b="1" dirty="0"/>
              <a:t>Safety Concerns: </a:t>
            </a:r>
            <a:r>
              <a:rPr lang="en-US" sz="3600" dirty="0"/>
              <a:t>Reports of tourist harassment and scams. </a:t>
            </a:r>
          </a:p>
          <a:p>
            <a:r>
              <a:rPr lang="en-IN" sz="3600" b="1" dirty="0"/>
              <a:t>Unregulated Tourism</a:t>
            </a:r>
            <a:r>
              <a:rPr lang="en-US" sz="3600" b="1" dirty="0"/>
              <a:t>: </a:t>
            </a:r>
            <a:r>
              <a:rPr lang="en-IN" sz="3600" dirty="0"/>
              <a:t>Overcrowding and environmental damage.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1066277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C4E31-40ED-BDE1-68D3-93DDA43FB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Biggest Industry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826E9-B5A3-8B2F-D73C-6319FCA54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61823"/>
            <a:ext cx="9601200" cy="4205577"/>
          </a:xfrm>
        </p:spPr>
        <p:txBody>
          <a:bodyPr>
            <a:normAutofit/>
          </a:bodyPr>
          <a:lstStyle/>
          <a:p>
            <a:r>
              <a:rPr lang="en-US" sz="3200" dirty="0"/>
              <a:t>India’s tourism industry is worth over $247 billion.</a:t>
            </a:r>
          </a:p>
          <a:p>
            <a:r>
              <a:rPr lang="en-US" sz="3200" dirty="0"/>
              <a:t>Employs over 40 million people, directly and indirectly.</a:t>
            </a:r>
          </a:p>
          <a:p>
            <a:pPr>
              <a:spcAft>
                <a:spcPts val="720"/>
              </a:spcAft>
            </a:pPr>
            <a:r>
              <a:rPr lang="en-US" sz="3200" dirty="0"/>
              <a:t>Major sectors include heritage tourism, adventure tourism, medical tourism, and eco-tourism.</a:t>
            </a:r>
          </a:p>
          <a:p>
            <a:r>
              <a:rPr lang="en-US" sz="3200" dirty="0"/>
              <a:t>Domestic tourism is growing rapidly, with over 1.8 billion trips annually.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500896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9DB74EB-2A7D-443D-B969-8BF48F993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036E77-5F7B-494E-A117-FEA947B35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074" name="Picture 2" descr="Output image">
            <a:extLst>
              <a:ext uri="{FF2B5EF4-FFF2-40B4-BE49-F238E27FC236}">
                <a16:creationId xmlns:a16="http://schemas.microsoft.com/office/drawing/2014/main" id="{1DC02D3D-3115-124A-A9D7-DD6E88588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865" y="872404"/>
            <a:ext cx="7003773" cy="5345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C0E74C62-3644-F693-52A9-0A2682BC35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879743" y="441518"/>
            <a:ext cx="4072392" cy="5109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steady rise in tourism from 2015 to 2019.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sharp decline in 2020-2021 due to COVID-19.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gradual recovery in 2022, with estimated increases in 2023 and 2024. </a:t>
            </a:r>
          </a:p>
        </p:txBody>
      </p:sp>
    </p:spTree>
    <p:extLst>
      <p:ext uri="{BB962C8B-B14F-4D97-AF65-F5344CB8AC3E}">
        <p14:creationId xmlns:p14="http://schemas.microsoft.com/office/powerpoint/2010/main" val="3745136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EEA1F-0B9F-6DAB-FFD5-694CE9AF2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99B81-E7F8-DCAA-0A90-0AB1444DE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11119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Tourist Attractions</a:t>
            </a:r>
            <a:br>
              <a:rPr lang="en-IN" dirty="0"/>
            </a:b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AE8A1F8-594D-2689-A43A-D191FCEBC8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71600" y="962698"/>
            <a:ext cx="10332720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Historical Monuments: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India is home to iconic landmarks like the Taj Mahal, Qutub Minar, and Red Fort, reflecting its rich cultural heritage.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Spiritual Destinations: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Sacred sites like Varanasi, the Golden Temple, and Rishikesh attract millions seeking peace and devotion.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Natural Wonders: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serene Kerala backwaters, majestic Himalayas, and biodiverse Sundarbans showcase India's stunning landscapes.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Beaches &amp; Islands: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Goa, Andaman &amp; Nicobar, and Lakshadweep offer pristine beaches and tropical getaways for relaxation and adventure. </a:t>
            </a:r>
          </a:p>
        </p:txBody>
      </p:sp>
    </p:spTree>
    <p:extLst>
      <p:ext uri="{BB962C8B-B14F-4D97-AF65-F5344CB8AC3E}">
        <p14:creationId xmlns:p14="http://schemas.microsoft.com/office/powerpoint/2010/main" val="2559464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EC778-FD1D-4C66-B89E-F83569D32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CE6EB-9846-100C-1182-0A92FEEA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Government Initiatives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313E8-DC5C-B625-C868-4154D9796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Aft>
                <a:spcPts val="720"/>
              </a:spcAft>
            </a:pPr>
            <a:r>
              <a:rPr lang="en-IN" sz="3200" b="1" dirty="0"/>
              <a:t>Incredible India</a:t>
            </a:r>
            <a:r>
              <a:rPr lang="en-IN" sz="3200" dirty="0"/>
              <a:t>– Promotes India’s tourism globally.</a:t>
            </a:r>
          </a:p>
          <a:p>
            <a:pPr>
              <a:spcAft>
                <a:spcPts val="720"/>
              </a:spcAft>
            </a:pPr>
            <a:r>
              <a:rPr lang="en-IN" sz="3200" b="1" dirty="0"/>
              <a:t>Swadesh Darshan Scheme </a:t>
            </a:r>
            <a:r>
              <a:rPr lang="en-IN" sz="3200" dirty="0"/>
              <a:t>– Develops theme-based tourism circuits.</a:t>
            </a:r>
          </a:p>
          <a:p>
            <a:pPr>
              <a:spcAft>
                <a:spcPts val="720"/>
              </a:spcAft>
            </a:pPr>
            <a:r>
              <a:rPr lang="en-IN" sz="3200" b="1" dirty="0"/>
              <a:t>PRASAD Scheme</a:t>
            </a:r>
            <a:r>
              <a:rPr lang="en-IN" sz="3200" dirty="0"/>
              <a:t> – Focuses on religious and heritage tourism.</a:t>
            </a:r>
          </a:p>
          <a:p>
            <a:pPr>
              <a:spcAft>
                <a:spcPts val="720"/>
              </a:spcAft>
            </a:pPr>
            <a:r>
              <a:rPr lang="en-IN" sz="3200" b="1" dirty="0"/>
              <a:t>E-Visa Facility</a:t>
            </a:r>
            <a:r>
              <a:rPr lang="en-IN" sz="3200" dirty="0"/>
              <a:t>– Available for 170+ countries, boosting foreign tourism.</a:t>
            </a:r>
          </a:p>
          <a:p>
            <a:pPr>
              <a:spcAft>
                <a:spcPts val="720"/>
              </a:spcAft>
            </a:pPr>
            <a:r>
              <a:rPr lang="en-IN" sz="3200" b="1" dirty="0"/>
              <a:t>Dekho Apna Desh </a:t>
            </a:r>
            <a:r>
              <a:rPr lang="en-IN" sz="3200" dirty="0"/>
              <a:t>– Encourages domestic travel among Indians.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2443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30903-56A2-EE3B-2357-07285BD29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A5A93-C977-9AF8-3C5F-5FF535FC2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58F0D-7953-7BD2-0F11-83C8B92C8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spcAft>
                <a:spcPts val="1200"/>
              </a:spcAft>
            </a:pPr>
            <a:r>
              <a:rPr lang="en-US" sz="2800" dirty="0"/>
              <a:t>India has immense tourism potential with its rich heritage and natural beauty.</a:t>
            </a:r>
          </a:p>
          <a:p>
            <a:pPr algn="l">
              <a:spcAft>
                <a:spcPts val="1200"/>
              </a:spcAft>
            </a:pPr>
            <a:r>
              <a:rPr lang="en-US" sz="2800" dirty="0"/>
              <a:t> Addressing infrastructure and safety concerns can further boost the industry.</a:t>
            </a:r>
          </a:p>
          <a:p>
            <a:pPr algn="l">
              <a:spcAft>
                <a:spcPts val="1200"/>
              </a:spcAft>
            </a:pPr>
            <a:r>
              <a:rPr lang="en-US" sz="2800" dirty="0"/>
              <a:t> Government efforts and private investments are crucial for sustainable tourism.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7724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0BFC90E8-6153-B7B4-1577-8CB66F7237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58" y="55659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2640" y="4621073"/>
            <a:ext cx="7018657" cy="106376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55A93C-578E-47D2-96A6-AF17136F6BC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9E48938-CE0A-4976-83E6-A8FD4583CC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32B251-29F3-43CE-BD66-A3B48CC7BC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Travel design</Template>
  <TotalTime>181</TotalTime>
  <Words>385</Words>
  <Application>Microsoft Office PowerPoint</Application>
  <PresentationFormat>Widescreen</PresentationFormat>
  <Paragraphs>51</Paragraphs>
  <Slides>9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Microsoft JhengHei UI</vt:lpstr>
      <vt:lpstr>Arial</vt:lpstr>
      <vt:lpstr>Calibri</vt:lpstr>
      <vt:lpstr>Franklin Gothic Book</vt:lpstr>
      <vt:lpstr>Inter</vt:lpstr>
      <vt:lpstr>Crop</vt:lpstr>
      <vt:lpstr>Presentation on Tourism in India</vt:lpstr>
      <vt:lpstr>Introduction</vt:lpstr>
      <vt:lpstr>Challenges and Problems in Tourism</vt:lpstr>
      <vt:lpstr>Biggest Industry</vt:lpstr>
      <vt:lpstr> A steady rise in tourism from 2015 to 2019.  A sharp decline in 2020-2021 due to COVID-19.  A gradual recovery in 2022, with estimated increases in 2023 and 2024. </vt:lpstr>
      <vt:lpstr>Tourist Attractions </vt:lpstr>
      <vt:lpstr>Government Initiatives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Sumit Vishwakarma</dc:creator>
  <cp:lastModifiedBy>Sumit Vishwakarma</cp:lastModifiedBy>
  <cp:revision>4</cp:revision>
  <dcterms:created xsi:type="dcterms:W3CDTF">2025-02-15T15:32:10Z</dcterms:created>
  <dcterms:modified xsi:type="dcterms:W3CDTF">2025-02-17T19:35:35Z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